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0" r:id="rId2"/>
    <p:sldId id="312" r:id="rId3"/>
    <p:sldId id="313" r:id="rId4"/>
    <p:sldId id="316" r:id="rId5"/>
    <p:sldId id="328" r:id="rId6"/>
    <p:sldId id="326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85AED7"/>
    <a:srgbClr val="2B5681"/>
    <a:srgbClr val="E8F0F8"/>
    <a:srgbClr val="E2ECF6"/>
    <a:srgbClr val="D6E4F2"/>
    <a:srgbClr val="3366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6" autoAdjust="0"/>
    <p:restoredTop sz="94629" autoAdjust="0"/>
  </p:normalViewPr>
  <p:slideViewPr>
    <p:cSldViewPr>
      <p:cViewPr varScale="1">
        <p:scale>
          <a:sx n="93" d="100"/>
          <a:sy n="93" d="100"/>
        </p:scale>
        <p:origin x="-90" y="-4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46"/>
    </p:cViewPr>
  </p:sorterViewPr>
  <p:notesViewPr>
    <p:cSldViewPr>
      <p:cViewPr varScale="1">
        <p:scale>
          <a:sx n="95" d="100"/>
          <a:sy n="95" d="100"/>
        </p:scale>
        <p:origin x="-251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5C0540-2735-4C90-A6E9-E5B1908156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25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4CE81C-62CF-4B7A-9580-ADF406D942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5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981200"/>
            <a:ext cx="7772400" cy="685800"/>
          </a:xfrm>
        </p:spPr>
        <p:txBody>
          <a:bodyPr/>
          <a:lstStyle>
            <a:lvl1pPr algn="ctr">
              <a:defRPr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971800"/>
            <a:ext cx="6400800" cy="990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3744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6877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95400"/>
            <a:ext cx="7162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ransition>
    <p:fade/>
  </p:transition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336699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336699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990600" y="1295400"/>
            <a:ext cx="7772400" cy="2209800"/>
          </a:xfrm>
        </p:spPr>
        <p:txBody>
          <a:bodyPr/>
          <a:lstStyle/>
          <a:p>
            <a:pPr eaLnBrk="1" hangingPunct="1"/>
            <a:r>
              <a:rPr lang="en-US" dirty="0" smtClean="0"/>
              <a:t>Package Modeling Status</a:t>
            </a:r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676400" y="3657600"/>
            <a:ext cx="6553200" cy="2286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Walter Katz</a:t>
            </a:r>
          </a:p>
          <a:p>
            <a:pPr eaLnBrk="1" hangingPunct="1"/>
            <a:r>
              <a:rPr lang="en-US" sz="2000" dirty="0" smtClean="0"/>
              <a:t>IBIS Open Forum</a:t>
            </a:r>
          </a:p>
          <a:p>
            <a:pPr eaLnBrk="1" hangingPunct="1"/>
            <a:r>
              <a:rPr lang="en-US" sz="2000" dirty="0" smtClean="0"/>
              <a:t>December 6, 2013</a:t>
            </a:r>
          </a:p>
        </p:txBody>
      </p:sp>
    </p:spTree>
    <p:extLst>
      <p:ext uri="{BB962C8B-B14F-4D97-AF65-F5344CB8AC3E}">
        <p14:creationId xmlns:p14="http://schemas.microsoft.com/office/powerpoint/2010/main" val="18059934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14400"/>
            <a:ext cx="7162800" cy="5486400"/>
          </a:xfrm>
        </p:spPr>
        <p:txBody>
          <a:bodyPr/>
          <a:lstStyle/>
          <a:p>
            <a:r>
              <a:rPr lang="en-US" sz="1600" dirty="0" smtClean="0"/>
              <a:t>Decisions Made</a:t>
            </a:r>
          </a:p>
          <a:p>
            <a:r>
              <a:rPr lang="en-US" sz="1600" dirty="0"/>
              <a:t>What These Decisions Means</a:t>
            </a:r>
            <a:endParaRPr lang="en-US" sz="1600" dirty="0" smtClean="0"/>
          </a:p>
          <a:p>
            <a:r>
              <a:rPr lang="en-US" sz="1600" dirty="0" smtClean="0"/>
              <a:t>Next Decisions</a:t>
            </a:r>
          </a:p>
          <a:p>
            <a:r>
              <a:rPr lang="en-US" sz="1600" dirty="0" smtClean="0"/>
              <a:t>Conclusions</a:t>
            </a:r>
            <a:endParaRPr lang="en-US" sz="1600" dirty="0"/>
          </a:p>
          <a:p>
            <a:endParaRPr lang="en-US" sz="1800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2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85780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Decisions </a:t>
            </a:r>
            <a:r>
              <a:rPr lang="en-US" dirty="0" smtClean="0"/>
              <a:t>Made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3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8358094"/>
              </p:ext>
            </p:extLst>
          </p:nvPr>
        </p:nvGraphicFramePr>
        <p:xfrm>
          <a:off x="1981200" y="1676400"/>
          <a:ext cx="4711699" cy="381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78988"/>
                <a:gridCol w="523522"/>
                <a:gridCol w="609189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Decisions Made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In .ibs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In EMD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Connectors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Yes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Cables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Yes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Broadband EBD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Yes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MCM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No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Yes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Interposers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Yes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3-D structures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Yes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Stacked Memory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Yes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Splits/Joins of Signal (I/O) in Pacxkage or Die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Yes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RDL as separate element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No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Yes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New list of supply (PDN) die pads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Separate package and on-die interconnect model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Package model can include  on-die  model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Broadband I/O Package Modeling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Package PDN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Broadband I/O On-Die Modeling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On-Die PDN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Interconnect coupling (crosstalk) between I/O and I/O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Interconnect coupling between I/O and PDN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Yes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Optical Interconnect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No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No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368610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These Decisions Mean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signal (I/O) pins there is a one to one correspondence between Pin Number, Die Pad, and Buffer.</a:t>
            </a:r>
          </a:p>
          <a:p>
            <a:r>
              <a:rPr lang="en-US" dirty="0" smtClean="0"/>
              <a:t>There is a Few to Many or Many to Few relationship between supply (PDN) pins and supply die pads, and buffer Pullup, </a:t>
            </a:r>
            <a:r>
              <a:rPr lang="en-US" dirty="0" err="1" smtClean="0"/>
              <a:t>Pulldown</a:t>
            </a:r>
            <a:r>
              <a:rPr lang="en-US" dirty="0" smtClean="0"/>
              <a:t>, Power Clamp and Ground Clamp Reference terminals.</a:t>
            </a:r>
          </a:p>
          <a:p>
            <a:r>
              <a:rPr lang="en-US" dirty="0" smtClean="0"/>
              <a:t>There </a:t>
            </a:r>
            <a:r>
              <a:rPr lang="en-US" b="1" dirty="0" smtClean="0"/>
              <a:t>MAY</a:t>
            </a:r>
            <a:r>
              <a:rPr lang="en-US" dirty="0" smtClean="0"/>
              <a:t> be a </a:t>
            </a:r>
            <a:r>
              <a:rPr lang="en-US" dirty="0"/>
              <a:t>one </a:t>
            </a:r>
            <a:r>
              <a:rPr lang="en-US" dirty="0" smtClean="0"/>
              <a:t>to one correspondence between signal (I/O) Pin Numbers and Signal Names (IBIS 6.0 is not clear on this).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4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899131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90600"/>
            <a:ext cx="7162800" cy="5105400"/>
          </a:xfrm>
        </p:spPr>
        <p:txBody>
          <a:bodyPr/>
          <a:lstStyle/>
          <a:p>
            <a:r>
              <a:rPr lang="en-US" sz="2800" dirty="0" smtClean="0"/>
              <a:t>Do we support </a:t>
            </a:r>
            <a:r>
              <a:rPr lang="en-US" sz="2800" dirty="0" err="1" smtClean="0"/>
              <a:t>sNp</a:t>
            </a:r>
            <a:r>
              <a:rPr lang="en-US" sz="2800" dirty="0" smtClean="0"/>
              <a:t> directly without requiring they be wrapped in a subckt?</a:t>
            </a:r>
          </a:p>
          <a:p>
            <a:r>
              <a:rPr lang="en-US" sz="2800" dirty="0"/>
              <a:t>Port naming </a:t>
            </a:r>
            <a:r>
              <a:rPr lang="en-US" sz="2800" dirty="0" smtClean="0"/>
              <a:t>options</a:t>
            </a:r>
          </a:p>
          <a:p>
            <a:pPr lvl="1"/>
            <a:r>
              <a:rPr lang="en-US" sz="2400" dirty="0" smtClean="0"/>
              <a:t>Can we identify signal (I/O) ports using </a:t>
            </a:r>
            <a:r>
              <a:rPr lang="en-US" sz="2400" dirty="0" err="1" smtClean="0"/>
              <a:t>Signal_name</a:t>
            </a:r>
            <a:r>
              <a:rPr lang="en-US" sz="2400" dirty="0" smtClean="0"/>
              <a:t>?</a:t>
            </a:r>
          </a:p>
          <a:p>
            <a:pPr lvl="1"/>
            <a:r>
              <a:rPr lang="en-US" sz="2400" dirty="0"/>
              <a:t>Can we identify </a:t>
            </a:r>
            <a:r>
              <a:rPr lang="en-US" sz="2400" dirty="0" smtClean="0"/>
              <a:t>supply (PDN) </a:t>
            </a:r>
            <a:r>
              <a:rPr lang="en-US" sz="2400" dirty="0"/>
              <a:t>ports using </a:t>
            </a:r>
            <a:r>
              <a:rPr lang="en-US" sz="2400" dirty="0" err="1"/>
              <a:t>Signal_name</a:t>
            </a:r>
            <a:r>
              <a:rPr lang="en-US" sz="2400" dirty="0" smtClean="0"/>
              <a:t>?</a:t>
            </a:r>
          </a:p>
          <a:p>
            <a:pPr lvl="1"/>
            <a:r>
              <a:rPr lang="en-US" sz="2400" dirty="0"/>
              <a:t>Can we identify signal (I/O) ports using </a:t>
            </a:r>
            <a:r>
              <a:rPr lang="en-US" sz="2400" dirty="0" err="1" smtClean="0"/>
              <a:t>Model_name</a:t>
            </a:r>
            <a:r>
              <a:rPr lang="en-US" sz="2400" dirty="0" smtClean="0"/>
              <a:t>?</a:t>
            </a:r>
          </a:p>
          <a:p>
            <a:r>
              <a:rPr lang="en-US" sz="2800" dirty="0" smtClean="0"/>
              <a:t>Syntax Details</a:t>
            </a:r>
          </a:p>
          <a:p>
            <a:pPr lvl="1"/>
            <a:r>
              <a:rPr lang="en-US" sz="2400" dirty="0" smtClean="0"/>
              <a:t>Should Parameters have Typ, Min, Max values?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5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7601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066800"/>
            <a:ext cx="7162800" cy="4953000"/>
          </a:xfrm>
        </p:spPr>
        <p:txBody>
          <a:bodyPr/>
          <a:lstStyle/>
          <a:p>
            <a:r>
              <a:rPr lang="en-US" dirty="0" smtClean="0"/>
              <a:t>Interconnect subcircuit ports can have a naming protocol that uniquely identifies each pin, die pad and buffer terminal that can be used at each port of a package or on-die interconnect model.</a:t>
            </a:r>
          </a:p>
          <a:p>
            <a:r>
              <a:rPr lang="en-US" dirty="0" smtClean="0"/>
              <a:t>The port naming protocol can be extended to classes of ports such as signal name, or model name in addition to pin number and die pad name.</a:t>
            </a:r>
          </a:p>
          <a:p>
            <a:r>
              <a:rPr lang="en-US" dirty="0" smtClean="0"/>
              <a:t>Port naming protocol can be parameter tree, or shorthand naming convention.</a:t>
            </a:r>
          </a:p>
          <a:p>
            <a:r>
              <a:rPr lang="en-US" dirty="0" smtClean="0"/>
              <a:t>EMD-Like and BIRD 125 are functionally similar, just syntactical details.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6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19089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4">
      <a:dk1>
        <a:srgbClr val="336699"/>
      </a:dk1>
      <a:lt1>
        <a:srgbClr val="FFFFFF"/>
      </a:lt1>
      <a:dk2>
        <a:srgbClr val="336699"/>
      </a:dk2>
      <a:lt2>
        <a:srgbClr val="505050"/>
      </a:lt2>
      <a:accent1>
        <a:srgbClr val="BBE0E3"/>
      </a:accent1>
      <a:accent2>
        <a:srgbClr val="FFFC6D"/>
      </a:accent2>
      <a:accent3>
        <a:srgbClr val="FFFFFF"/>
      </a:accent3>
      <a:accent4>
        <a:srgbClr val="2A5682"/>
      </a:accent4>
      <a:accent5>
        <a:srgbClr val="DAEDEF"/>
      </a:accent5>
      <a:accent6>
        <a:srgbClr val="E7E462"/>
      </a:accent6>
      <a:hlink>
        <a:srgbClr val="0000FF"/>
      </a:hlink>
      <a:folHlink>
        <a:srgbClr val="CF1FA1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5D87A1"/>
        </a:dk1>
        <a:lt1>
          <a:srgbClr val="FFFFFF"/>
        </a:lt1>
        <a:dk2>
          <a:srgbClr val="5D87A1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4E7289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82AD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336699"/>
        </a:dk1>
        <a:lt1>
          <a:srgbClr val="FFFFFF"/>
        </a:lt1>
        <a:dk2>
          <a:srgbClr val="336699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2A5682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CF1F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2560</TotalTime>
  <Words>391</Words>
  <Application>Microsoft Office PowerPoint</Application>
  <PresentationFormat>On-screen Show (4:3)</PresentationFormat>
  <Paragraphs>92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Blank Presentation</vt:lpstr>
      <vt:lpstr>Package Modeling Status</vt:lpstr>
      <vt:lpstr>Overview</vt:lpstr>
      <vt:lpstr>Decisions Made</vt:lpstr>
      <vt:lpstr>What These Decisions Mean</vt:lpstr>
      <vt:lpstr>Next Decisions</vt:lpstr>
      <vt:lpstr>Conclusion</vt:lpstr>
    </vt:vector>
  </TitlesOfParts>
  <Company>Think Marketing,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Smith</dc:creator>
  <cp:lastModifiedBy>wkatz</cp:lastModifiedBy>
  <cp:revision>169</cp:revision>
  <dcterms:created xsi:type="dcterms:W3CDTF">2010-01-20T19:11:57Z</dcterms:created>
  <dcterms:modified xsi:type="dcterms:W3CDTF">2013-12-06T16:51:34Z</dcterms:modified>
</cp:coreProperties>
</file>